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32040513" cy="42840275"/>
  <p:notesSz cx="6858000" cy="9144000"/>
  <p:defaultTextStyle>
    <a:defPPr>
      <a:defRPr lang="es-ES"/>
    </a:defPPr>
    <a:lvl1pPr marL="0" algn="l" defTabSz="3594232" rtl="0" eaLnBrk="1" latinLnBrk="0" hangingPunct="1">
      <a:defRPr sz="7075" kern="1200">
        <a:solidFill>
          <a:schemeClr val="tx1"/>
        </a:solidFill>
        <a:latin typeface="+mn-lt"/>
        <a:ea typeface="+mn-ea"/>
        <a:cs typeface="+mn-cs"/>
      </a:defRPr>
    </a:lvl1pPr>
    <a:lvl2pPr marL="1797116" algn="l" defTabSz="3594232" rtl="0" eaLnBrk="1" latinLnBrk="0" hangingPunct="1">
      <a:defRPr sz="7075" kern="1200">
        <a:solidFill>
          <a:schemeClr val="tx1"/>
        </a:solidFill>
        <a:latin typeface="+mn-lt"/>
        <a:ea typeface="+mn-ea"/>
        <a:cs typeface="+mn-cs"/>
      </a:defRPr>
    </a:lvl2pPr>
    <a:lvl3pPr marL="3594232" algn="l" defTabSz="3594232" rtl="0" eaLnBrk="1" latinLnBrk="0" hangingPunct="1">
      <a:defRPr sz="7075" kern="1200">
        <a:solidFill>
          <a:schemeClr val="tx1"/>
        </a:solidFill>
        <a:latin typeface="+mn-lt"/>
        <a:ea typeface="+mn-ea"/>
        <a:cs typeface="+mn-cs"/>
      </a:defRPr>
    </a:lvl3pPr>
    <a:lvl4pPr marL="5391348" algn="l" defTabSz="3594232" rtl="0" eaLnBrk="1" latinLnBrk="0" hangingPunct="1">
      <a:defRPr sz="7075" kern="1200">
        <a:solidFill>
          <a:schemeClr val="tx1"/>
        </a:solidFill>
        <a:latin typeface="+mn-lt"/>
        <a:ea typeface="+mn-ea"/>
        <a:cs typeface="+mn-cs"/>
      </a:defRPr>
    </a:lvl4pPr>
    <a:lvl5pPr marL="7188464" algn="l" defTabSz="3594232" rtl="0" eaLnBrk="1" latinLnBrk="0" hangingPunct="1">
      <a:defRPr sz="7075" kern="1200">
        <a:solidFill>
          <a:schemeClr val="tx1"/>
        </a:solidFill>
        <a:latin typeface="+mn-lt"/>
        <a:ea typeface="+mn-ea"/>
        <a:cs typeface="+mn-cs"/>
      </a:defRPr>
    </a:lvl5pPr>
    <a:lvl6pPr marL="8985580" algn="l" defTabSz="3594232" rtl="0" eaLnBrk="1" latinLnBrk="0" hangingPunct="1">
      <a:defRPr sz="7075" kern="1200">
        <a:solidFill>
          <a:schemeClr val="tx1"/>
        </a:solidFill>
        <a:latin typeface="+mn-lt"/>
        <a:ea typeface="+mn-ea"/>
        <a:cs typeface="+mn-cs"/>
      </a:defRPr>
    </a:lvl6pPr>
    <a:lvl7pPr marL="10782696" algn="l" defTabSz="3594232" rtl="0" eaLnBrk="1" latinLnBrk="0" hangingPunct="1">
      <a:defRPr sz="7075" kern="1200">
        <a:solidFill>
          <a:schemeClr val="tx1"/>
        </a:solidFill>
        <a:latin typeface="+mn-lt"/>
        <a:ea typeface="+mn-ea"/>
        <a:cs typeface="+mn-cs"/>
      </a:defRPr>
    </a:lvl7pPr>
    <a:lvl8pPr marL="12579812" algn="l" defTabSz="3594232" rtl="0" eaLnBrk="1" latinLnBrk="0" hangingPunct="1">
      <a:defRPr sz="7075" kern="1200">
        <a:solidFill>
          <a:schemeClr val="tx1"/>
        </a:solidFill>
        <a:latin typeface="+mn-lt"/>
        <a:ea typeface="+mn-ea"/>
        <a:cs typeface="+mn-cs"/>
      </a:defRPr>
    </a:lvl8pPr>
    <a:lvl9pPr marL="14376928" algn="l" defTabSz="3594232" rtl="0" eaLnBrk="1" latinLnBrk="0" hangingPunct="1">
      <a:defRPr sz="7075"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93">
          <p15:clr>
            <a:srgbClr val="A4A3A4"/>
          </p15:clr>
        </p15:guide>
        <p15:guide id="2" pos="1009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471" autoAdjust="0"/>
    <p:restoredTop sz="94660"/>
  </p:normalViewPr>
  <p:slideViewPr>
    <p:cSldViewPr snapToGrid="0" showGuides="1">
      <p:cViewPr>
        <p:scale>
          <a:sx n="33" d="100"/>
          <a:sy n="33" d="100"/>
        </p:scale>
        <p:origin x="845" y="-845"/>
      </p:cViewPr>
      <p:guideLst>
        <p:guide orient="horz" pos="13493"/>
        <p:guide pos="1009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AA14B6-B3EC-40DD-8E29-B20740771E4F}" type="datetimeFigureOut">
              <a:rPr lang="es-ES" smtClean="0"/>
              <a:t>05/09/2016</a:t>
            </a:fld>
            <a:endParaRPr lang="es-ES"/>
          </a:p>
        </p:txBody>
      </p:sp>
      <p:sp>
        <p:nvSpPr>
          <p:cNvPr id="4" name="Marcador de imagen de diapositiva 3"/>
          <p:cNvSpPr>
            <a:spLocks noGrp="1" noRot="1" noChangeAspect="1"/>
          </p:cNvSpPr>
          <p:nvPr>
            <p:ph type="sldImg" idx="2"/>
          </p:nvPr>
        </p:nvSpPr>
        <p:spPr>
          <a:xfrm>
            <a:off x="2274888" y="1143000"/>
            <a:ext cx="2308225"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74D2CB-E4F3-40BB-BE3D-4FCCE75C7F91}" type="slidenum">
              <a:rPr lang="es-ES" smtClean="0"/>
              <a:t>‹Nº›</a:t>
            </a:fld>
            <a:endParaRPr lang="es-ES"/>
          </a:p>
        </p:txBody>
      </p:sp>
    </p:spTree>
    <p:extLst>
      <p:ext uri="{BB962C8B-B14F-4D97-AF65-F5344CB8AC3E}">
        <p14:creationId xmlns:p14="http://schemas.microsoft.com/office/powerpoint/2010/main" val="12528139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B374D2CB-E4F3-40BB-BE3D-4FCCE75C7F91}" type="slidenum">
              <a:rPr lang="es-ES" smtClean="0"/>
              <a:t>1</a:t>
            </a:fld>
            <a:endParaRPr lang="es-ES"/>
          </a:p>
        </p:txBody>
      </p:sp>
    </p:spTree>
    <p:extLst>
      <p:ext uri="{BB962C8B-B14F-4D97-AF65-F5344CB8AC3E}">
        <p14:creationId xmlns:p14="http://schemas.microsoft.com/office/powerpoint/2010/main" val="11574123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4005064" y="7011132"/>
            <a:ext cx="24030385" cy="14914762"/>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4005064" y="22501064"/>
            <a:ext cx="24030385" cy="10343147"/>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F7312015-39A2-4E10-B3F0-182DD6BFA49E}" type="datetimeFigureOut">
              <a:rPr lang="es-ES" smtClean="0"/>
              <a:t>05/09/2016</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755CBCE-C414-438F-BA09-21BF9D7BB7FC}" type="slidenum">
              <a:rPr lang="es-ES" smtClean="0"/>
              <a:t>‹Nº›</a:t>
            </a:fld>
            <a:endParaRPr lang="es-ES"/>
          </a:p>
        </p:txBody>
      </p:sp>
    </p:spTree>
    <p:extLst>
      <p:ext uri="{BB962C8B-B14F-4D97-AF65-F5344CB8AC3E}">
        <p14:creationId xmlns:p14="http://schemas.microsoft.com/office/powerpoint/2010/main" val="3493783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F7312015-39A2-4E10-B3F0-182DD6BFA49E}" type="datetimeFigureOut">
              <a:rPr lang="es-ES" smtClean="0"/>
              <a:t>05/09/2016</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755CBCE-C414-438F-BA09-21BF9D7BB7FC}" type="slidenum">
              <a:rPr lang="es-ES" smtClean="0"/>
              <a:t>‹Nº›</a:t>
            </a:fld>
            <a:endParaRPr lang="es-ES"/>
          </a:p>
        </p:txBody>
      </p:sp>
    </p:spTree>
    <p:extLst>
      <p:ext uri="{BB962C8B-B14F-4D97-AF65-F5344CB8AC3E}">
        <p14:creationId xmlns:p14="http://schemas.microsoft.com/office/powerpoint/2010/main" val="41214905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0259529" y="14250348"/>
            <a:ext cx="18152120" cy="226785703"/>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5790655" y="14250348"/>
            <a:ext cx="54068366" cy="226785703"/>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F7312015-39A2-4E10-B3F0-182DD6BFA49E}" type="datetimeFigureOut">
              <a:rPr lang="es-ES" smtClean="0"/>
              <a:t>05/09/2016</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755CBCE-C414-438F-BA09-21BF9D7BB7FC}" type="slidenum">
              <a:rPr lang="es-ES" smtClean="0"/>
              <a:t>‹Nº›</a:t>
            </a:fld>
            <a:endParaRPr lang="es-ES"/>
          </a:p>
        </p:txBody>
      </p:sp>
    </p:spTree>
    <p:extLst>
      <p:ext uri="{BB962C8B-B14F-4D97-AF65-F5344CB8AC3E}">
        <p14:creationId xmlns:p14="http://schemas.microsoft.com/office/powerpoint/2010/main" val="1814123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F7312015-39A2-4E10-B3F0-182DD6BFA49E}" type="datetimeFigureOut">
              <a:rPr lang="es-ES" smtClean="0"/>
              <a:t>05/09/2016</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755CBCE-C414-438F-BA09-21BF9D7BB7FC}" type="slidenum">
              <a:rPr lang="es-ES" smtClean="0"/>
              <a:t>‹Nº›</a:t>
            </a:fld>
            <a:endParaRPr lang="es-ES"/>
          </a:p>
        </p:txBody>
      </p:sp>
    </p:spTree>
    <p:extLst>
      <p:ext uri="{BB962C8B-B14F-4D97-AF65-F5344CB8AC3E}">
        <p14:creationId xmlns:p14="http://schemas.microsoft.com/office/powerpoint/2010/main" val="1117498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2186098" y="10680325"/>
            <a:ext cx="27634942" cy="17820361"/>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2186098" y="28669274"/>
            <a:ext cx="27634942" cy="937130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F7312015-39A2-4E10-B3F0-182DD6BFA49E}" type="datetimeFigureOut">
              <a:rPr lang="es-ES" smtClean="0"/>
              <a:t>05/09/2016</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755CBCE-C414-438F-BA09-21BF9D7BB7FC}" type="slidenum">
              <a:rPr lang="es-ES" smtClean="0"/>
              <a:t>‹Nº›</a:t>
            </a:fld>
            <a:endParaRPr lang="es-ES"/>
          </a:p>
        </p:txBody>
      </p:sp>
    </p:spTree>
    <p:extLst>
      <p:ext uri="{BB962C8B-B14F-4D97-AF65-F5344CB8AC3E}">
        <p14:creationId xmlns:p14="http://schemas.microsoft.com/office/powerpoint/2010/main" val="2577069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5790656" y="71241794"/>
            <a:ext cx="36108158" cy="16979425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42299319" y="71241794"/>
            <a:ext cx="36112328" cy="16979425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F7312015-39A2-4E10-B3F0-182DD6BFA49E}" type="datetimeFigureOut">
              <a:rPr lang="es-ES" smtClean="0"/>
              <a:t>05/09/2016</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C755CBCE-C414-438F-BA09-21BF9D7BB7FC}" type="slidenum">
              <a:rPr lang="es-ES" smtClean="0"/>
              <a:t>‹Nº›</a:t>
            </a:fld>
            <a:endParaRPr lang="es-ES"/>
          </a:p>
        </p:txBody>
      </p:sp>
    </p:spTree>
    <p:extLst>
      <p:ext uri="{BB962C8B-B14F-4D97-AF65-F5344CB8AC3E}">
        <p14:creationId xmlns:p14="http://schemas.microsoft.com/office/powerpoint/2010/main" val="2299011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2206959" y="2280851"/>
            <a:ext cx="27634942" cy="828047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2206960" y="10501820"/>
            <a:ext cx="13554638" cy="514678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2206960" y="15648601"/>
            <a:ext cx="13554638" cy="23016734"/>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16220510" y="10501820"/>
            <a:ext cx="13621391" cy="514678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16220510" y="15648601"/>
            <a:ext cx="13621391" cy="23016734"/>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F7312015-39A2-4E10-B3F0-182DD6BFA49E}" type="datetimeFigureOut">
              <a:rPr lang="es-ES" smtClean="0"/>
              <a:t>05/09/2016</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C755CBCE-C414-438F-BA09-21BF9D7BB7FC}" type="slidenum">
              <a:rPr lang="es-ES" smtClean="0"/>
              <a:t>‹Nº›</a:t>
            </a:fld>
            <a:endParaRPr lang="es-ES"/>
          </a:p>
        </p:txBody>
      </p:sp>
    </p:spTree>
    <p:extLst>
      <p:ext uri="{BB962C8B-B14F-4D97-AF65-F5344CB8AC3E}">
        <p14:creationId xmlns:p14="http://schemas.microsoft.com/office/powerpoint/2010/main" val="2389586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F7312015-39A2-4E10-B3F0-182DD6BFA49E}" type="datetimeFigureOut">
              <a:rPr lang="es-ES" smtClean="0"/>
              <a:t>05/09/2016</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C755CBCE-C414-438F-BA09-21BF9D7BB7FC}" type="slidenum">
              <a:rPr lang="es-ES" smtClean="0"/>
              <a:t>‹Nº›</a:t>
            </a:fld>
            <a:endParaRPr lang="es-ES"/>
          </a:p>
        </p:txBody>
      </p:sp>
    </p:spTree>
    <p:extLst>
      <p:ext uri="{BB962C8B-B14F-4D97-AF65-F5344CB8AC3E}">
        <p14:creationId xmlns:p14="http://schemas.microsoft.com/office/powerpoint/2010/main" val="717539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7312015-39A2-4E10-B3F0-182DD6BFA49E}" type="datetimeFigureOut">
              <a:rPr lang="es-ES" smtClean="0"/>
              <a:t>05/09/2016</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C755CBCE-C414-438F-BA09-21BF9D7BB7FC}" type="slidenum">
              <a:rPr lang="es-ES" smtClean="0"/>
              <a:t>‹Nº›</a:t>
            </a:fld>
            <a:endParaRPr lang="es-ES"/>
          </a:p>
        </p:txBody>
      </p:sp>
    </p:spTree>
    <p:extLst>
      <p:ext uri="{BB962C8B-B14F-4D97-AF65-F5344CB8AC3E}">
        <p14:creationId xmlns:p14="http://schemas.microsoft.com/office/powerpoint/2010/main" val="2217939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2206960" y="2856018"/>
            <a:ext cx="10333899" cy="9996064"/>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13621391" y="6168209"/>
            <a:ext cx="16220510" cy="304443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2206960" y="12852082"/>
            <a:ext cx="10333899" cy="2381007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F7312015-39A2-4E10-B3F0-182DD6BFA49E}" type="datetimeFigureOut">
              <a:rPr lang="es-ES" smtClean="0"/>
              <a:t>05/09/2016</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C755CBCE-C414-438F-BA09-21BF9D7BB7FC}" type="slidenum">
              <a:rPr lang="es-ES" smtClean="0"/>
              <a:t>‹Nº›</a:t>
            </a:fld>
            <a:endParaRPr lang="es-ES"/>
          </a:p>
        </p:txBody>
      </p:sp>
    </p:spTree>
    <p:extLst>
      <p:ext uri="{BB962C8B-B14F-4D97-AF65-F5344CB8AC3E}">
        <p14:creationId xmlns:p14="http://schemas.microsoft.com/office/powerpoint/2010/main" val="2231569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2206960" y="2856018"/>
            <a:ext cx="10333899" cy="9996064"/>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13621391" y="6168209"/>
            <a:ext cx="16220510" cy="304443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2206960" y="12852082"/>
            <a:ext cx="10333899" cy="2381007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F7312015-39A2-4E10-B3F0-182DD6BFA49E}" type="datetimeFigureOut">
              <a:rPr lang="es-ES" smtClean="0"/>
              <a:t>05/09/2016</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C755CBCE-C414-438F-BA09-21BF9D7BB7FC}" type="slidenum">
              <a:rPr lang="es-ES" smtClean="0"/>
              <a:t>‹Nº›</a:t>
            </a:fld>
            <a:endParaRPr lang="es-ES"/>
          </a:p>
        </p:txBody>
      </p:sp>
    </p:spTree>
    <p:extLst>
      <p:ext uri="{BB962C8B-B14F-4D97-AF65-F5344CB8AC3E}">
        <p14:creationId xmlns:p14="http://schemas.microsoft.com/office/powerpoint/2010/main" val="267337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2202786" y="2280851"/>
            <a:ext cx="27634942" cy="828047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2202786" y="11404240"/>
            <a:ext cx="27634942" cy="27181761"/>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2202785" y="39706591"/>
            <a:ext cx="7209115" cy="2280848"/>
          </a:xfrm>
          <a:prstGeom prst="rect">
            <a:avLst/>
          </a:prstGeom>
        </p:spPr>
        <p:txBody>
          <a:bodyPr vert="horz" lIns="91440" tIns="45720" rIns="91440" bIns="45720" rtlCol="0" anchor="ctr"/>
          <a:lstStyle>
            <a:lvl1pPr algn="l">
              <a:defRPr sz="1200">
                <a:solidFill>
                  <a:schemeClr val="tx1">
                    <a:tint val="75000"/>
                  </a:schemeClr>
                </a:solidFill>
              </a:defRPr>
            </a:lvl1pPr>
          </a:lstStyle>
          <a:p>
            <a:fld id="{F7312015-39A2-4E10-B3F0-182DD6BFA49E}" type="datetimeFigureOut">
              <a:rPr lang="es-ES" smtClean="0"/>
              <a:t>05/09/2016</a:t>
            </a:fld>
            <a:endParaRPr lang="es-ES"/>
          </a:p>
        </p:txBody>
      </p:sp>
      <p:sp>
        <p:nvSpPr>
          <p:cNvPr id="5" name="Marcador de pie de página 4"/>
          <p:cNvSpPr>
            <a:spLocks noGrp="1"/>
          </p:cNvSpPr>
          <p:nvPr>
            <p:ph type="ftr" sz="quarter" idx="3"/>
          </p:nvPr>
        </p:nvSpPr>
        <p:spPr>
          <a:xfrm>
            <a:off x="10613420" y="39706591"/>
            <a:ext cx="10813673" cy="2280848"/>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22628613" y="39706591"/>
            <a:ext cx="7209115" cy="2280848"/>
          </a:xfrm>
          <a:prstGeom prst="rect">
            <a:avLst/>
          </a:prstGeom>
        </p:spPr>
        <p:txBody>
          <a:bodyPr vert="horz" lIns="91440" tIns="45720" rIns="91440" bIns="45720" rtlCol="0" anchor="ctr"/>
          <a:lstStyle>
            <a:lvl1pPr algn="r">
              <a:defRPr sz="1200">
                <a:solidFill>
                  <a:schemeClr val="tx1">
                    <a:tint val="75000"/>
                  </a:schemeClr>
                </a:solidFill>
              </a:defRPr>
            </a:lvl1pPr>
          </a:lstStyle>
          <a:p>
            <a:fld id="{C755CBCE-C414-438F-BA09-21BF9D7BB7FC}" type="slidenum">
              <a:rPr lang="es-ES" smtClean="0"/>
              <a:t>‹Nº›</a:t>
            </a:fld>
            <a:endParaRPr lang="es-ES"/>
          </a:p>
        </p:txBody>
      </p:sp>
    </p:spTree>
    <p:extLst>
      <p:ext uri="{BB962C8B-B14F-4D97-AF65-F5344CB8AC3E}">
        <p14:creationId xmlns:p14="http://schemas.microsoft.com/office/powerpoint/2010/main" val="6604467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6"/>
          <p:cNvSpPr>
            <a:spLocks noChangeArrowheads="1"/>
          </p:cNvSpPr>
          <p:nvPr/>
        </p:nvSpPr>
        <p:spPr bwMode="auto">
          <a:xfrm>
            <a:off x="-1" y="5486400"/>
            <a:ext cx="32040513" cy="6272648"/>
          </a:xfrm>
          <a:prstGeom prst="rect">
            <a:avLst/>
          </a:prstGeom>
          <a:solidFill>
            <a:schemeClr val="accent4">
              <a:lumMod val="50000"/>
            </a:schemeClr>
          </a:solidFill>
          <a:ln w="28575">
            <a:solidFill>
              <a:srgbClr val="EEECE1"/>
            </a:solidFill>
            <a:miter lim="800000"/>
            <a:headEnd/>
            <a:tailEnd/>
          </a:ln>
        </p:spPr>
        <p:txBody>
          <a:bodyPr wrap="square" lIns="179912" tIns="179912" rIns="179912" bIns="179912">
            <a:spAutoFit/>
          </a:bodyPr>
          <a:lstStyle/>
          <a:p>
            <a:pPr algn="ctr"/>
            <a:endParaRPr lang="en-US" altLang="es-ES" sz="800" b="1" dirty="0">
              <a:solidFill>
                <a:srgbClr val="FFFFFF"/>
              </a:solidFill>
              <a:latin typeface="Cambria" panose="02040503050406030204" pitchFamily="18" charset="0"/>
            </a:endParaRPr>
          </a:p>
          <a:p>
            <a:pPr algn="ctr"/>
            <a:endParaRPr lang="es-ES" altLang="es-ES" sz="1800" b="1" dirty="0" smtClean="0">
              <a:solidFill>
                <a:srgbClr val="FFFF00"/>
              </a:solidFill>
              <a:latin typeface="Verdana" panose="020B0604030504040204" pitchFamily="34" charset="0"/>
            </a:endParaRPr>
          </a:p>
          <a:p>
            <a:pPr algn="ctr"/>
            <a:r>
              <a:rPr lang="en-US" altLang="es-ES" sz="5400" b="1" dirty="0" smtClean="0">
                <a:solidFill>
                  <a:schemeClr val="bg1"/>
                </a:solidFill>
                <a:latin typeface="Verdana" panose="020B0604030504040204" pitchFamily="34" charset="0"/>
              </a:rPr>
              <a:t>Application for the standardized development of traceability management </a:t>
            </a:r>
          </a:p>
          <a:p>
            <a:pPr algn="ctr"/>
            <a:r>
              <a:rPr lang="en-US" altLang="es-ES" sz="5400" b="1" dirty="0" smtClean="0">
                <a:solidFill>
                  <a:schemeClr val="bg1"/>
                </a:solidFill>
                <a:latin typeface="Verdana" panose="020B0604030504040204" pitchFamily="34" charset="0"/>
              </a:rPr>
              <a:t>of parenteral nutrition in hospitals</a:t>
            </a:r>
            <a:endParaRPr lang="es-ES" altLang="es-ES" sz="2400" b="1" dirty="0" smtClean="0">
              <a:solidFill>
                <a:srgbClr val="FFFF00"/>
              </a:solidFill>
              <a:latin typeface="Verdana" panose="020B0604030504040204" pitchFamily="34" charset="0"/>
            </a:endParaRPr>
          </a:p>
          <a:p>
            <a:pPr algn="ctr"/>
            <a:endParaRPr lang="es-ES" altLang="es-ES" sz="2400" b="1" dirty="0" smtClean="0">
              <a:solidFill>
                <a:srgbClr val="FFFF00"/>
              </a:solidFill>
              <a:latin typeface="Verdana" panose="020B0604030504040204" pitchFamily="34" charset="0"/>
            </a:endParaRPr>
          </a:p>
          <a:p>
            <a:pPr algn="ctr"/>
            <a:r>
              <a:rPr lang="es-ES" altLang="es-ES" sz="2400" b="1" dirty="0">
                <a:solidFill>
                  <a:srgbClr val="FFFF00"/>
                </a:solidFill>
                <a:latin typeface="Verdana" panose="020B0604030504040204" pitchFamily="34" charset="0"/>
              </a:rPr>
              <a:t>Beatriz Bernabéu </a:t>
            </a:r>
            <a:r>
              <a:rPr lang="es-ES" altLang="es-ES" sz="2400" b="1" dirty="0" smtClean="0">
                <a:solidFill>
                  <a:srgbClr val="FFFF00"/>
                </a:solidFill>
                <a:latin typeface="Verdana" panose="020B0604030504040204" pitchFamily="34" charset="0"/>
              </a:rPr>
              <a:t>Soria - </a:t>
            </a:r>
            <a:r>
              <a:rPr lang="es-ES" altLang="es-ES" sz="2400" b="1" dirty="0">
                <a:solidFill>
                  <a:srgbClr val="FFFFFF"/>
                </a:solidFill>
                <a:latin typeface="Verdana" panose="020B0604030504040204" pitchFamily="34" charset="0"/>
              </a:rPr>
              <a:t>Universidad Miguel Hernández de </a:t>
            </a:r>
            <a:r>
              <a:rPr lang="es-ES" altLang="es-ES" sz="2400" b="1" dirty="0" smtClean="0">
                <a:solidFill>
                  <a:srgbClr val="FFFFFF"/>
                </a:solidFill>
                <a:latin typeface="Verdana" panose="020B0604030504040204" pitchFamily="34" charset="0"/>
              </a:rPr>
              <a:t>Elche</a:t>
            </a:r>
          </a:p>
          <a:p>
            <a:pPr algn="ctr"/>
            <a:r>
              <a:rPr lang="es-ES" altLang="es-ES" sz="2400" b="1" dirty="0">
                <a:solidFill>
                  <a:srgbClr val="FFFF00"/>
                </a:solidFill>
                <a:latin typeface="Verdana" panose="020B0604030504040204" pitchFamily="34" charset="0"/>
              </a:rPr>
              <a:t>Victor M. Alonso </a:t>
            </a:r>
            <a:r>
              <a:rPr lang="es-ES" altLang="es-ES" sz="2400" b="1" dirty="0" err="1" smtClean="0">
                <a:solidFill>
                  <a:srgbClr val="FFFF00"/>
                </a:solidFill>
                <a:latin typeface="Verdana" panose="020B0604030504040204" pitchFamily="34" charset="0"/>
              </a:rPr>
              <a:t>Rorís</a:t>
            </a:r>
            <a:r>
              <a:rPr lang="es-ES" altLang="es-ES" sz="2400" b="1" dirty="0" smtClean="0">
                <a:solidFill>
                  <a:srgbClr val="FFFF00"/>
                </a:solidFill>
                <a:latin typeface="Verdana" panose="020B0604030504040204" pitchFamily="34" charset="0"/>
              </a:rPr>
              <a:t> - </a:t>
            </a:r>
            <a:r>
              <a:rPr lang="es-ES" altLang="es-ES" sz="2400" b="1" dirty="0">
                <a:solidFill>
                  <a:srgbClr val="FFFFFF"/>
                </a:solidFill>
                <a:latin typeface="Verdana" panose="020B0604030504040204" pitchFamily="34" charset="0"/>
              </a:rPr>
              <a:t>Universidad </a:t>
            </a:r>
            <a:r>
              <a:rPr lang="es-ES" altLang="es-ES" sz="2400" b="1" dirty="0" smtClean="0">
                <a:solidFill>
                  <a:srgbClr val="FFFFFF"/>
                </a:solidFill>
                <a:latin typeface="Verdana" panose="020B0604030504040204" pitchFamily="34" charset="0"/>
              </a:rPr>
              <a:t>de Vigo</a:t>
            </a:r>
          </a:p>
          <a:p>
            <a:pPr algn="ctr"/>
            <a:r>
              <a:rPr lang="es-ES" altLang="es-ES" sz="2400" b="1" dirty="0">
                <a:solidFill>
                  <a:srgbClr val="FFFF00"/>
                </a:solidFill>
                <a:latin typeface="Verdana" panose="020B0604030504040204" pitchFamily="34" charset="0"/>
              </a:rPr>
              <a:t>Máxima Mateo </a:t>
            </a:r>
            <a:r>
              <a:rPr lang="es-ES" altLang="es-ES" sz="2400" b="1" dirty="0" smtClean="0">
                <a:solidFill>
                  <a:srgbClr val="FFFF00"/>
                </a:solidFill>
                <a:latin typeface="Verdana" panose="020B0604030504040204" pitchFamily="34" charset="0"/>
              </a:rPr>
              <a:t>García - </a:t>
            </a:r>
            <a:r>
              <a:rPr lang="es-ES" altLang="es-ES" sz="2400" b="1" dirty="0">
                <a:solidFill>
                  <a:srgbClr val="FFFFFF"/>
                </a:solidFill>
                <a:latin typeface="Verdana" panose="020B0604030504040204" pitchFamily="34" charset="0"/>
              </a:rPr>
              <a:t>Hospital General Universitario de Alicante</a:t>
            </a:r>
            <a:endParaRPr lang="es-ES" altLang="es-ES" sz="2400" b="1" dirty="0">
              <a:solidFill>
                <a:srgbClr val="FFFF00"/>
              </a:solidFill>
              <a:latin typeface="Verdana" panose="020B0604030504040204" pitchFamily="34" charset="0"/>
            </a:endParaRPr>
          </a:p>
          <a:p>
            <a:pPr algn="ctr"/>
            <a:r>
              <a:rPr lang="es-ES" altLang="es-ES" sz="2400" b="1" dirty="0" smtClean="0">
                <a:solidFill>
                  <a:srgbClr val="FFFF00"/>
                </a:solidFill>
                <a:latin typeface="Verdana" panose="020B0604030504040204" pitchFamily="34" charset="0"/>
              </a:rPr>
              <a:t>Carmina </a:t>
            </a:r>
            <a:r>
              <a:rPr lang="es-ES" altLang="es-ES" sz="2400" b="1" dirty="0">
                <a:solidFill>
                  <a:srgbClr val="FFFF00"/>
                </a:solidFill>
                <a:latin typeface="Verdana" panose="020B0604030504040204" pitchFamily="34" charset="0"/>
              </a:rPr>
              <a:t>Wanden-Berghe </a:t>
            </a:r>
            <a:r>
              <a:rPr lang="es-ES" altLang="es-ES" sz="2400" b="1" dirty="0">
                <a:solidFill>
                  <a:srgbClr val="FFFFFF"/>
                </a:solidFill>
                <a:latin typeface="Verdana" panose="020B0604030504040204" pitchFamily="34" charset="0"/>
              </a:rPr>
              <a:t>- Hospital General Universitario de Alicante; Instituto de Investigación Sanitaria Y Biomédica de Alicante (</a:t>
            </a:r>
            <a:r>
              <a:rPr lang="es-ES" altLang="es-ES" sz="2400" b="1" dirty="0" smtClean="0">
                <a:solidFill>
                  <a:srgbClr val="FFFFFF"/>
                </a:solidFill>
                <a:latin typeface="Verdana" panose="020B0604030504040204" pitchFamily="34" charset="0"/>
              </a:rPr>
              <a:t>ISABIAL-FISABIO)</a:t>
            </a:r>
            <a:endParaRPr lang="es-ES" altLang="es-ES" sz="2400" b="1" dirty="0" smtClean="0">
              <a:solidFill>
                <a:srgbClr val="FFFFFF"/>
              </a:solidFill>
              <a:latin typeface="Verdana" panose="020B0604030504040204" pitchFamily="34" charset="0"/>
            </a:endParaRPr>
          </a:p>
          <a:p>
            <a:pPr algn="ctr"/>
            <a:r>
              <a:rPr lang="es-ES" altLang="es-ES" sz="2400" b="1" dirty="0">
                <a:solidFill>
                  <a:srgbClr val="FFFF00"/>
                </a:solidFill>
                <a:latin typeface="Verdana" panose="020B0604030504040204" pitchFamily="34" charset="0"/>
              </a:rPr>
              <a:t>Juan M. </a:t>
            </a:r>
            <a:r>
              <a:rPr lang="es-ES" altLang="es-ES" sz="2400" b="1" dirty="0" smtClean="0">
                <a:solidFill>
                  <a:srgbClr val="FFFF00"/>
                </a:solidFill>
                <a:latin typeface="Verdana" panose="020B0604030504040204" pitchFamily="34" charset="0"/>
              </a:rPr>
              <a:t>Santos Gago - </a:t>
            </a:r>
            <a:r>
              <a:rPr lang="es-ES" altLang="es-ES" sz="2400" b="1" dirty="0">
                <a:solidFill>
                  <a:srgbClr val="FFFFFF"/>
                </a:solidFill>
                <a:latin typeface="Verdana" panose="020B0604030504040204" pitchFamily="34" charset="0"/>
              </a:rPr>
              <a:t>Universidad de Vigo</a:t>
            </a:r>
          </a:p>
          <a:p>
            <a:pPr algn="ctr"/>
            <a:r>
              <a:rPr lang="es-ES" altLang="es-ES" sz="2400" b="1" dirty="0">
                <a:solidFill>
                  <a:srgbClr val="FFFF00"/>
                </a:solidFill>
                <a:latin typeface="Verdana" panose="020B0604030504040204" pitchFamily="34" charset="0"/>
              </a:rPr>
              <a:t>Luis M. Álvarez </a:t>
            </a:r>
            <a:r>
              <a:rPr lang="es-ES" altLang="es-ES" sz="2400" b="1" dirty="0" smtClean="0">
                <a:solidFill>
                  <a:srgbClr val="FFFF00"/>
                </a:solidFill>
                <a:latin typeface="Verdana" panose="020B0604030504040204" pitchFamily="34" charset="0"/>
              </a:rPr>
              <a:t>Sabucedo - </a:t>
            </a:r>
            <a:r>
              <a:rPr lang="es-ES" altLang="es-ES" sz="2400" b="1" dirty="0">
                <a:solidFill>
                  <a:srgbClr val="FFFFFF"/>
                </a:solidFill>
                <a:latin typeface="Verdana" panose="020B0604030504040204" pitchFamily="34" charset="0"/>
              </a:rPr>
              <a:t>Universidad de Vigo</a:t>
            </a:r>
          </a:p>
          <a:p>
            <a:pPr algn="ctr"/>
            <a:r>
              <a:rPr lang="es-ES" altLang="es-ES" sz="2400" b="1" dirty="0" smtClean="0">
                <a:solidFill>
                  <a:srgbClr val="FFFF00"/>
                </a:solidFill>
                <a:latin typeface="Verdana" panose="020B0604030504040204" pitchFamily="34" charset="0"/>
              </a:rPr>
              <a:t>Javier </a:t>
            </a:r>
            <a:r>
              <a:rPr lang="es-ES" altLang="es-ES" sz="2400" b="1" dirty="0">
                <a:solidFill>
                  <a:srgbClr val="FFFF00"/>
                </a:solidFill>
                <a:latin typeface="Verdana" panose="020B0604030504040204" pitchFamily="34" charset="0"/>
              </a:rPr>
              <a:t>Sanz-Valero </a:t>
            </a:r>
            <a:r>
              <a:rPr lang="es-ES" altLang="es-ES" sz="2400" b="1" dirty="0">
                <a:solidFill>
                  <a:srgbClr val="FFFFFF"/>
                </a:solidFill>
                <a:latin typeface="Verdana" panose="020B0604030504040204" pitchFamily="34" charset="0"/>
              </a:rPr>
              <a:t>- Universidad Miguel Hernández de Elche; </a:t>
            </a:r>
            <a:r>
              <a:rPr lang="es-ES" altLang="es-ES" sz="2400" b="1" dirty="0" smtClean="0">
                <a:solidFill>
                  <a:srgbClr val="FFFFFF"/>
                </a:solidFill>
                <a:latin typeface="Verdana" panose="020B0604030504040204" pitchFamily="34" charset="0"/>
              </a:rPr>
              <a:t>ISABIAL-FISABIO</a:t>
            </a:r>
            <a:endParaRPr lang="es-ES" altLang="es-ES" sz="2400" b="1" dirty="0" smtClean="0">
              <a:solidFill>
                <a:srgbClr val="FFFFFF"/>
              </a:solidFill>
              <a:latin typeface="Verdana" panose="020B0604030504040204" pitchFamily="34" charset="0"/>
            </a:endParaRPr>
          </a:p>
          <a:p>
            <a:pPr algn="ctr"/>
            <a:endParaRPr lang="en-US" altLang="es-ES" sz="2400" b="1" dirty="0">
              <a:solidFill>
                <a:schemeClr val="bg1"/>
              </a:solidFill>
              <a:latin typeface="Verdana" panose="020B0604030504040204" pitchFamily="34" charset="0"/>
            </a:endParaRPr>
          </a:p>
          <a:p>
            <a:pPr algn="ctr"/>
            <a:r>
              <a:rPr lang="en-US" altLang="es-ES" sz="2400" b="1" dirty="0" smtClean="0">
                <a:solidFill>
                  <a:schemeClr val="bg1"/>
                </a:solidFill>
                <a:latin typeface="Verdana" panose="020B0604030504040204" pitchFamily="34" charset="0"/>
              </a:rPr>
              <a:t>Email: jsanz@umh.es</a:t>
            </a:r>
            <a:endParaRPr lang="es-ES" altLang="es-ES" sz="2400" b="1" dirty="0" smtClean="0">
              <a:solidFill>
                <a:srgbClr val="FFFFFF"/>
              </a:solidFill>
              <a:latin typeface="Verdana" panose="020B0604030504040204" pitchFamily="34" charset="0"/>
            </a:endParaRPr>
          </a:p>
          <a:p>
            <a:pPr algn="ctr">
              <a:spcAft>
                <a:spcPct val="20000"/>
              </a:spcAft>
            </a:pPr>
            <a:endParaRPr lang="en-GB" altLang="es-ES" sz="1000" dirty="0">
              <a:solidFill>
                <a:srgbClr val="FFFFFF"/>
              </a:solidFill>
            </a:endParaRPr>
          </a:p>
        </p:txBody>
      </p:sp>
      <p:pic>
        <p:nvPicPr>
          <p:cNvPr id="2" name="Imagen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
            <a:ext cx="32040513" cy="5486399"/>
          </a:xfrm>
          <a:prstGeom prst="rect">
            <a:avLst/>
          </a:prstGeom>
        </p:spPr>
      </p:pic>
      <p:sp>
        <p:nvSpPr>
          <p:cNvPr id="4" name="AutoShape 11"/>
          <p:cNvSpPr>
            <a:spLocks noChangeArrowheads="1"/>
          </p:cNvSpPr>
          <p:nvPr/>
        </p:nvSpPr>
        <p:spPr bwMode="auto">
          <a:xfrm>
            <a:off x="24929796" y="10328155"/>
            <a:ext cx="7110716" cy="1800225"/>
          </a:xfrm>
          <a:prstGeom prst="roundRect">
            <a:avLst>
              <a:gd name="adj" fmla="val 16667"/>
            </a:avLst>
          </a:prstGeom>
          <a:solidFill>
            <a:schemeClr val="bg1"/>
          </a:solidFill>
          <a:ln w="9525">
            <a:solidFill>
              <a:schemeClr val="tx1"/>
            </a:solidFill>
            <a:round/>
            <a:headEnd/>
            <a:tailEnd/>
          </a:ln>
        </p:spPr>
        <p:txBody>
          <a:bodyPr wrap="none" lIns="105403" tIns="52701" rIns="105403" bIns="52701" anchor="ctr"/>
          <a:lstStyle>
            <a:lvl1pPr>
              <a:defRPr sz="6500">
                <a:solidFill>
                  <a:schemeClr val="tx1"/>
                </a:solidFill>
                <a:latin typeface="Arial" panose="020B0604020202020204" pitchFamily="34" charset="0"/>
                <a:cs typeface="Arial" panose="020B0604020202020204" pitchFamily="34" charset="0"/>
              </a:defRPr>
            </a:lvl1pPr>
            <a:lvl2pPr marL="742950" indent="-285750">
              <a:defRPr sz="6500">
                <a:solidFill>
                  <a:schemeClr val="tx1"/>
                </a:solidFill>
                <a:latin typeface="Arial" panose="020B0604020202020204" pitchFamily="34" charset="0"/>
                <a:cs typeface="Arial" panose="020B0604020202020204" pitchFamily="34" charset="0"/>
              </a:defRPr>
            </a:lvl2pPr>
            <a:lvl3pPr marL="1143000" indent="-228600">
              <a:defRPr sz="6500">
                <a:solidFill>
                  <a:schemeClr val="tx1"/>
                </a:solidFill>
                <a:latin typeface="Arial" panose="020B0604020202020204" pitchFamily="34" charset="0"/>
                <a:cs typeface="Arial" panose="020B0604020202020204" pitchFamily="34" charset="0"/>
              </a:defRPr>
            </a:lvl3pPr>
            <a:lvl4pPr marL="1600200" indent="-228600">
              <a:defRPr sz="6500">
                <a:solidFill>
                  <a:schemeClr val="tx1"/>
                </a:solidFill>
                <a:latin typeface="Arial" panose="020B0604020202020204" pitchFamily="34" charset="0"/>
                <a:cs typeface="Arial" panose="020B0604020202020204" pitchFamily="34" charset="0"/>
              </a:defRPr>
            </a:lvl4pPr>
            <a:lvl5pPr marL="2057400" indent="-228600">
              <a:defRPr sz="65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65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65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65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6500">
                <a:solidFill>
                  <a:schemeClr val="tx1"/>
                </a:solidFill>
                <a:latin typeface="Arial" panose="020B0604020202020204" pitchFamily="34" charset="0"/>
                <a:cs typeface="Arial" panose="020B0604020202020204" pitchFamily="34" charset="0"/>
              </a:defRPr>
            </a:lvl9pPr>
          </a:lstStyle>
          <a:p>
            <a:pPr algn="ctr"/>
            <a:r>
              <a:rPr lang="en-GB" sz="9600" b="1" dirty="0" smtClean="0"/>
              <a:t>SUN-P174</a:t>
            </a:r>
            <a:endParaRPr lang="es-ES" altLang="es-ES" sz="9600" dirty="0"/>
          </a:p>
        </p:txBody>
      </p:sp>
      <p:graphicFrame>
        <p:nvGraphicFramePr>
          <p:cNvPr id="5" name="9 Tabla"/>
          <p:cNvGraphicFramePr>
            <a:graphicFrameLocks noGrp="1"/>
          </p:cNvGraphicFramePr>
          <p:nvPr>
            <p:extLst>
              <p:ext uri="{D42A27DB-BD31-4B8C-83A1-F6EECF244321}">
                <p14:modId xmlns:p14="http://schemas.microsoft.com/office/powerpoint/2010/main" val="3436319707"/>
              </p:ext>
            </p:extLst>
          </p:nvPr>
        </p:nvGraphicFramePr>
        <p:xfrm>
          <a:off x="526743" y="13361113"/>
          <a:ext cx="15099324" cy="2916130"/>
        </p:xfrm>
        <a:graphic>
          <a:graphicData uri="http://schemas.openxmlformats.org/drawingml/2006/table">
            <a:tbl>
              <a:tblPr firstRow="1" bandRow="1">
                <a:tableStyleId>{7E9639D4-E3E2-4D34-9284-5A2195B3D0D7}</a:tableStyleId>
              </a:tblPr>
              <a:tblGrid>
                <a:gridCol w="15099324"/>
              </a:tblGrid>
              <a:tr h="843826">
                <a:tc>
                  <a:txBody>
                    <a:bodyPr/>
                    <a:lstStyle/>
                    <a:p>
                      <a:pPr algn="ctr"/>
                      <a:r>
                        <a:rPr lang="en-GB" sz="5400" noProof="0" dirty="0" smtClean="0">
                          <a:latin typeface="Arial Narrow" panose="020B0606020202030204" pitchFamily="34" charset="0"/>
                          <a:ea typeface="Verdana" panose="020B0604030504040204" pitchFamily="34" charset="0"/>
                          <a:cs typeface="Verdana" panose="020B0604030504040204" pitchFamily="34" charset="0"/>
                        </a:rPr>
                        <a:t>Rationale</a:t>
                      </a:r>
                    </a:p>
                  </a:txBody>
                  <a:tcPr marL="91436" marR="91436" marT="46499" marB="46499" anchor="ctr">
                    <a:solidFill>
                      <a:schemeClr val="accent4">
                        <a:lumMod val="50000"/>
                      </a:schemeClr>
                    </a:solidFill>
                  </a:tcPr>
                </a:tc>
              </a:tr>
              <a:tr h="1618021">
                <a:tc>
                  <a:txBody>
                    <a:bodyPr/>
                    <a:lstStyle/>
                    <a:p>
                      <a:pPr marL="571500" marR="0" lvl="0" indent="-571500" algn="just" defTabSz="914400" rtl="0" eaLnBrk="1" fontAlgn="auto" latinLnBrk="0" hangingPunct="1">
                        <a:lnSpc>
                          <a:spcPct val="100000"/>
                        </a:lnSpc>
                        <a:spcBef>
                          <a:spcPts val="0"/>
                        </a:spcBef>
                        <a:spcAft>
                          <a:spcPts val="0"/>
                        </a:spcAft>
                        <a:buClrTx/>
                        <a:buSzTx/>
                        <a:buFont typeface="Arial" pitchFamily="34" charset="0"/>
                        <a:buChar char="•"/>
                        <a:tabLst/>
                        <a:defRPr/>
                      </a:pPr>
                      <a:r>
                        <a:rPr lang="en-US" sz="4400" kern="1200" dirty="0" smtClean="0">
                          <a:solidFill>
                            <a:schemeClr val="tx1"/>
                          </a:solidFill>
                          <a:latin typeface="Arial Narrow" panose="020B0606020202030204" pitchFamily="34" charset="0"/>
                          <a:ea typeface="+mn-ea"/>
                          <a:cs typeface="+mn-cs"/>
                        </a:rPr>
                        <a:t>To develop the traceability control and the hazard analysis in the processes of parenteral nutrients (PN).</a:t>
                      </a:r>
                      <a:endParaRPr lang="es-ES" sz="4400" kern="1200" dirty="0" smtClean="0">
                        <a:solidFill>
                          <a:schemeClr val="tx1"/>
                        </a:solidFill>
                        <a:latin typeface="Arial Narrow" panose="020B0606020202030204" pitchFamily="34" charset="0"/>
                        <a:ea typeface="+mn-ea"/>
                        <a:cs typeface="+mn-cs"/>
                      </a:endParaRPr>
                    </a:p>
                  </a:txBody>
                  <a:tcPr marL="287984" marR="215988" marT="329526" marB="329526" anchor="ctr">
                    <a:solidFill>
                      <a:schemeClr val="bg1"/>
                    </a:solidFill>
                  </a:tcPr>
                </a:tc>
              </a:tr>
            </a:tbl>
          </a:graphicData>
        </a:graphic>
      </p:graphicFrame>
      <p:graphicFrame>
        <p:nvGraphicFramePr>
          <p:cNvPr id="7" name="9 Tabla"/>
          <p:cNvGraphicFramePr>
            <a:graphicFrameLocks noGrp="1"/>
          </p:cNvGraphicFramePr>
          <p:nvPr>
            <p:extLst>
              <p:ext uri="{D42A27DB-BD31-4B8C-83A1-F6EECF244321}">
                <p14:modId xmlns:p14="http://schemas.microsoft.com/office/powerpoint/2010/main" val="2497580257"/>
              </p:ext>
            </p:extLst>
          </p:nvPr>
        </p:nvGraphicFramePr>
        <p:xfrm>
          <a:off x="526743" y="17416005"/>
          <a:ext cx="15099324" cy="6939490"/>
        </p:xfrm>
        <a:graphic>
          <a:graphicData uri="http://schemas.openxmlformats.org/drawingml/2006/table">
            <a:tbl>
              <a:tblPr firstRow="1" bandRow="1">
                <a:tableStyleId>{7E9639D4-E3E2-4D34-9284-5A2195B3D0D7}</a:tableStyleId>
              </a:tblPr>
              <a:tblGrid>
                <a:gridCol w="15099324"/>
              </a:tblGrid>
              <a:tr h="743274">
                <a:tc>
                  <a:txBody>
                    <a:bodyPr/>
                    <a:lstStyle/>
                    <a:p>
                      <a:pPr algn="ctr"/>
                      <a:r>
                        <a:rPr lang="en-GB" sz="5400" noProof="0" dirty="0" smtClean="0">
                          <a:latin typeface="Arial Narrow" panose="020B0606020202030204" pitchFamily="34" charset="0"/>
                          <a:ea typeface="Verdana" panose="020B0604030504040204" pitchFamily="34" charset="0"/>
                          <a:cs typeface="Verdana" panose="020B0604030504040204" pitchFamily="34" charset="0"/>
                        </a:rPr>
                        <a:t>Methods</a:t>
                      </a:r>
                    </a:p>
                  </a:txBody>
                  <a:tcPr marL="91436" marR="91436" marT="46499" marB="46499" anchor="ctr">
                    <a:solidFill>
                      <a:schemeClr val="accent4">
                        <a:lumMod val="50000"/>
                      </a:schemeClr>
                    </a:solidFill>
                  </a:tcPr>
                </a:tc>
              </a:tr>
              <a:tr h="1779753">
                <a:tc>
                  <a:txBody>
                    <a:bodyPr/>
                    <a:lstStyle/>
                    <a:p>
                      <a:pPr marL="571500" marR="0" lvl="0" indent="-571500" algn="just" defTabSz="914400" rtl="0" eaLnBrk="1" fontAlgn="auto" latinLnBrk="0" hangingPunct="1">
                        <a:lnSpc>
                          <a:spcPct val="100000"/>
                        </a:lnSpc>
                        <a:spcBef>
                          <a:spcPts val="0"/>
                        </a:spcBef>
                        <a:spcAft>
                          <a:spcPts val="0"/>
                        </a:spcAft>
                        <a:buClrTx/>
                        <a:buSzTx/>
                        <a:buFont typeface="Arial" pitchFamily="34" charset="0"/>
                        <a:buChar char="•"/>
                        <a:tabLst/>
                        <a:defRPr/>
                      </a:pPr>
                      <a:r>
                        <a:rPr lang="en-US" sz="4400" kern="1200" dirty="0" smtClean="0">
                          <a:solidFill>
                            <a:schemeClr val="tx1"/>
                          </a:solidFill>
                          <a:latin typeface="Arial Narrow" panose="020B0606020202030204" pitchFamily="34" charset="0"/>
                          <a:ea typeface="+mn-ea"/>
                          <a:cs typeface="+mn-cs"/>
                        </a:rPr>
                        <a:t>A standardized graphical notation was generated, describing in detail each of the stages in the overall process.</a:t>
                      </a:r>
                    </a:p>
                    <a:p>
                      <a:pPr marL="571500" marR="0" lvl="0" indent="-571500" algn="just" defTabSz="914400" rtl="0" eaLnBrk="1" fontAlgn="auto" latinLnBrk="0" hangingPunct="1">
                        <a:lnSpc>
                          <a:spcPct val="100000"/>
                        </a:lnSpc>
                        <a:spcBef>
                          <a:spcPts val="0"/>
                        </a:spcBef>
                        <a:spcAft>
                          <a:spcPts val="0"/>
                        </a:spcAft>
                        <a:buClrTx/>
                        <a:buSzTx/>
                        <a:buFont typeface="Arial" pitchFamily="34" charset="0"/>
                        <a:buChar char="•"/>
                        <a:tabLst/>
                        <a:defRPr/>
                      </a:pPr>
                      <a:r>
                        <a:rPr lang="en-US" sz="4400" kern="1200" dirty="0" smtClean="0">
                          <a:solidFill>
                            <a:schemeClr val="tx1"/>
                          </a:solidFill>
                          <a:latin typeface="Arial Narrow" panose="020B0606020202030204" pitchFamily="34" charset="0"/>
                          <a:ea typeface="+mn-ea"/>
                          <a:cs typeface="+mn-cs"/>
                        </a:rPr>
                        <a:t>The presence of hazards was </a:t>
                      </a:r>
                      <a:r>
                        <a:rPr lang="en-US" sz="4400" kern="1200" dirty="0" err="1" smtClean="0">
                          <a:solidFill>
                            <a:schemeClr val="tx1"/>
                          </a:solidFill>
                          <a:latin typeface="Arial Narrow" panose="020B0606020202030204" pitchFamily="34" charset="0"/>
                          <a:ea typeface="+mn-ea"/>
                          <a:cs typeface="+mn-cs"/>
                        </a:rPr>
                        <a:t>analysed</a:t>
                      </a:r>
                      <a:r>
                        <a:rPr lang="en-US" sz="4400" kern="1200" dirty="0" smtClean="0">
                          <a:solidFill>
                            <a:schemeClr val="tx1"/>
                          </a:solidFill>
                          <a:latin typeface="Arial Narrow" panose="020B0606020202030204" pitchFamily="34" charset="0"/>
                          <a:ea typeface="+mn-ea"/>
                          <a:cs typeface="+mn-cs"/>
                        </a:rPr>
                        <a:t> by sequencing decisions.</a:t>
                      </a:r>
                    </a:p>
                    <a:p>
                      <a:pPr marL="571500" marR="0" lvl="0" indent="-571500" algn="just" defTabSz="914400" rtl="0" eaLnBrk="1" fontAlgn="auto" latinLnBrk="0" hangingPunct="1">
                        <a:lnSpc>
                          <a:spcPct val="100000"/>
                        </a:lnSpc>
                        <a:spcBef>
                          <a:spcPts val="0"/>
                        </a:spcBef>
                        <a:spcAft>
                          <a:spcPts val="0"/>
                        </a:spcAft>
                        <a:buClrTx/>
                        <a:buSzTx/>
                        <a:buFont typeface="Arial" pitchFamily="34" charset="0"/>
                        <a:buChar char="•"/>
                        <a:tabLst/>
                        <a:defRPr/>
                      </a:pPr>
                      <a:r>
                        <a:rPr lang="en-US" sz="4400" kern="1200" dirty="0" smtClean="0">
                          <a:solidFill>
                            <a:schemeClr val="tx1"/>
                          </a:solidFill>
                          <a:latin typeface="Arial Narrow" panose="020B0606020202030204" pitchFamily="34" charset="0"/>
                          <a:ea typeface="+mn-ea"/>
                          <a:cs typeface="+mn-cs"/>
                        </a:rPr>
                        <a:t>The existence of Control Points (CP) or Critical Control Points (CCP) was estimated by Criticality Index (CI) for each hazard taking into account the probability of occurrence and the severity of the damage. </a:t>
                      </a:r>
                    </a:p>
                    <a:p>
                      <a:pPr marL="571500" marR="0" lvl="0" indent="-571500" algn="just" defTabSz="914400" rtl="0" eaLnBrk="1" fontAlgn="auto" latinLnBrk="0" hangingPunct="1">
                        <a:lnSpc>
                          <a:spcPct val="100000"/>
                        </a:lnSpc>
                        <a:spcBef>
                          <a:spcPts val="0"/>
                        </a:spcBef>
                        <a:spcAft>
                          <a:spcPts val="0"/>
                        </a:spcAft>
                        <a:buClrTx/>
                        <a:buSzTx/>
                        <a:buFont typeface="Arial" pitchFamily="34" charset="0"/>
                        <a:buChar char="•"/>
                        <a:tabLst/>
                        <a:defRPr/>
                      </a:pPr>
                      <a:r>
                        <a:rPr lang="en-US" sz="4400" kern="1200" dirty="0" smtClean="0">
                          <a:solidFill>
                            <a:schemeClr val="tx1"/>
                          </a:solidFill>
                          <a:latin typeface="Arial Narrow" panose="020B0606020202030204" pitchFamily="34" charset="0"/>
                          <a:ea typeface="+mn-ea"/>
                          <a:cs typeface="+mn-cs"/>
                        </a:rPr>
                        <a:t>The threshold for the IC was set in 6.</a:t>
                      </a:r>
                      <a:endParaRPr lang="es-ES" sz="4400" kern="1200" dirty="0" smtClean="0">
                        <a:solidFill>
                          <a:schemeClr val="tx1"/>
                        </a:solidFill>
                        <a:latin typeface="Arial Narrow" panose="020B0606020202030204" pitchFamily="34" charset="0"/>
                        <a:ea typeface="+mn-ea"/>
                        <a:cs typeface="+mn-cs"/>
                      </a:endParaRPr>
                    </a:p>
                  </a:txBody>
                  <a:tcPr marL="287984" marR="215988" marT="329526" marB="329526" anchor="ctr">
                    <a:solidFill>
                      <a:schemeClr val="bg1"/>
                    </a:solidFill>
                  </a:tcPr>
                </a:tc>
              </a:tr>
            </a:tbl>
          </a:graphicData>
        </a:graphic>
      </p:graphicFrame>
      <p:graphicFrame>
        <p:nvGraphicFramePr>
          <p:cNvPr id="8" name="9 Tabla"/>
          <p:cNvGraphicFramePr>
            <a:graphicFrameLocks noGrp="1"/>
          </p:cNvGraphicFramePr>
          <p:nvPr>
            <p:extLst>
              <p:ext uri="{D42A27DB-BD31-4B8C-83A1-F6EECF244321}">
                <p14:modId xmlns:p14="http://schemas.microsoft.com/office/powerpoint/2010/main" val="1920065368"/>
              </p:ext>
            </p:extLst>
          </p:nvPr>
        </p:nvGraphicFramePr>
        <p:xfrm>
          <a:off x="16322294" y="13308249"/>
          <a:ext cx="15099324" cy="6268930"/>
        </p:xfrm>
        <a:graphic>
          <a:graphicData uri="http://schemas.openxmlformats.org/drawingml/2006/table">
            <a:tbl>
              <a:tblPr firstRow="1" bandRow="1">
                <a:tableStyleId>{7E9639D4-E3E2-4D34-9284-5A2195B3D0D7}</a:tableStyleId>
              </a:tblPr>
              <a:tblGrid>
                <a:gridCol w="15099324"/>
              </a:tblGrid>
              <a:tr h="158426">
                <a:tc>
                  <a:txBody>
                    <a:bodyPr/>
                    <a:lstStyle/>
                    <a:p>
                      <a:pPr algn="ctr"/>
                      <a:r>
                        <a:rPr lang="en-GB" sz="5400" noProof="0" dirty="0" smtClean="0">
                          <a:latin typeface="Arial Narrow" panose="020B0606020202030204" pitchFamily="34" charset="0"/>
                          <a:ea typeface="Verdana" panose="020B0604030504040204" pitchFamily="34" charset="0"/>
                          <a:cs typeface="Verdana" panose="020B0604030504040204" pitchFamily="34" charset="0"/>
                        </a:rPr>
                        <a:t>Results</a:t>
                      </a:r>
                    </a:p>
                  </a:txBody>
                  <a:tcPr marL="91436" marR="91436" marT="46499" marB="46499" anchor="ctr">
                    <a:solidFill>
                      <a:schemeClr val="accent4">
                        <a:lumMod val="50000"/>
                      </a:schemeClr>
                    </a:solidFill>
                  </a:tcPr>
                </a:tc>
              </a:tr>
              <a:tr h="1779753">
                <a:tc>
                  <a:txBody>
                    <a:bodyPr/>
                    <a:lstStyle/>
                    <a:p>
                      <a:pPr marL="571500" marR="0" lvl="0" indent="-571500" algn="just" defTabSz="914400" rtl="0" eaLnBrk="1" fontAlgn="auto" latinLnBrk="0" hangingPunct="1">
                        <a:lnSpc>
                          <a:spcPct val="100000"/>
                        </a:lnSpc>
                        <a:spcBef>
                          <a:spcPts val="0"/>
                        </a:spcBef>
                        <a:spcAft>
                          <a:spcPts val="0"/>
                        </a:spcAft>
                        <a:buClrTx/>
                        <a:buSzTx/>
                        <a:buFont typeface="Arial" pitchFamily="34" charset="0"/>
                        <a:buChar char="•"/>
                        <a:tabLst/>
                        <a:defRPr/>
                      </a:pPr>
                      <a:r>
                        <a:rPr lang="en-US" sz="4400" kern="1200" dirty="0" smtClean="0">
                          <a:solidFill>
                            <a:schemeClr val="tx1"/>
                          </a:solidFill>
                          <a:latin typeface="Arial Narrow" panose="020B0606020202030204" pitchFamily="34" charset="0"/>
                          <a:ea typeface="+mn-ea"/>
                          <a:cs typeface="+mn-cs"/>
                        </a:rPr>
                        <a:t>A specific flow chart for the management and traceability of PN was obtained, defining each of the stages in CPs (validation and transcription of the prescription and administration) or CCPs (preparation, storage and infusion pump–flow and filter-). </a:t>
                      </a:r>
                    </a:p>
                    <a:p>
                      <a:pPr marL="571500" marR="0" lvl="0" indent="-571500" algn="just" defTabSz="914400" rtl="0" eaLnBrk="1" fontAlgn="auto" latinLnBrk="0" hangingPunct="1">
                        <a:lnSpc>
                          <a:spcPct val="100000"/>
                        </a:lnSpc>
                        <a:spcBef>
                          <a:spcPts val="0"/>
                        </a:spcBef>
                        <a:spcAft>
                          <a:spcPts val="0"/>
                        </a:spcAft>
                        <a:buClrTx/>
                        <a:buSzTx/>
                        <a:buFont typeface="Arial" pitchFamily="34" charset="0"/>
                        <a:buChar char="•"/>
                        <a:tabLst/>
                        <a:defRPr/>
                      </a:pPr>
                      <a:r>
                        <a:rPr lang="en-US" sz="4400" kern="1200" dirty="0" smtClean="0">
                          <a:solidFill>
                            <a:schemeClr val="tx1"/>
                          </a:solidFill>
                          <a:latin typeface="Arial Narrow" panose="020B0606020202030204" pitchFamily="34" charset="0"/>
                          <a:ea typeface="+mn-ea"/>
                          <a:cs typeface="+mn-cs"/>
                        </a:rPr>
                        <a:t>Stages regarding the delivery, the recovery and the recycle of the packing material of PNs are not considered CPs and, therefore, they were not included in the dashboard.</a:t>
                      </a:r>
                    </a:p>
                  </a:txBody>
                  <a:tcPr marL="287984" marR="215988" marT="329526" marB="329526" anchor="ctr">
                    <a:solidFill>
                      <a:schemeClr val="bg1"/>
                    </a:solidFill>
                  </a:tcPr>
                </a:tc>
              </a:tr>
            </a:tbl>
          </a:graphicData>
        </a:graphic>
      </p:graphicFrame>
      <p:graphicFrame>
        <p:nvGraphicFramePr>
          <p:cNvPr id="9" name="9 Tabla"/>
          <p:cNvGraphicFramePr>
            <a:graphicFrameLocks noGrp="1"/>
          </p:cNvGraphicFramePr>
          <p:nvPr>
            <p:extLst>
              <p:ext uri="{D42A27DB-BD31-4B8C-83A1-F6EECF244321}">
                <p14:modId xmlns:p14="http://schemas.microsoft.com/office/powerpoint/2010/main" val="1290494928"/>
              </p:ext>
            </p:extLst>
          </p:nvPr>
        </p:nvGraphicFramePr>
        <p:xfrm>
          <a:off x="16322294" y="20874567"/>
          <a:ext cx="15099324" cy="6939490"/>
        </p:xfrm>
        <a:graphic>
          <a:graphicData uri="http://schemas.openxmlformats.org/drawingml/2006/table">
            <a:tbl>
              <a:tblPr firstRow="1" bandRow="1">
                <a:tableStyleId>{7E9639D4-E3E2-4D34-9284-5A2195B3D0D7}</a:tableStyleId>
              </a:tblPr>
              <a:tblGrid>
                <a:gridCol w="15099324"/>
              </a:tblGrid>
              <a:tr h="743274">
                <a:tc>
                  <a:txBody>
                    <a:bodyPr/>
                    <a:lstStyle/>
                    <a:p>
                      <a:pPr algn="ctr"/>
                      <a:r>
                        <a:rPr lang="en-GB" sz="5400" noProof="0" dirty="0" smtClean="0">
                          <a:latin typeface="Arial Narrow" panose="020B0606020202030204" pitchFamily="34" charset="0"/>
                          <a:ea typeface="Verdana" panose="020B0604030504040204" pitchFamily="34" charset="0"/>
                          <a:cs typeface="Verdana" panose="020B0604030504040204" pitchFamily="34" charset="0"/>
                        </a:rPr>
                        <a:t>Conclusion</a:t>
                      </a:r>
                    </a:p>
                  </a:txBody>
                  <a:tcPr marL="91436" marR="91436" marT="46499" marB="46499" anchor="ctr">
                    <a:solidFill>
                      <a:schemeClr val="accent4">
                        <a:lumMod val="50000"/>
                      </a:schemeClr>
                    </a:solidFill>
                  </a:tcPr>
                </a:tc>
              </a:tr>
              <a:tr h="1779753">
                <a:tc>
                  <a:txBody>
                    <a:bodyPr/>
                    <a:lstStyle/>
                    <a:p>
                      <a:pPr marL="571500" marR="0" lvl="0" indent="-571500" algn="just" defTabSz="914400" rtl="0" eaLnBrk="1" fontAlgn="auto" latinLnBrk="0" hangingPunct="1">
                        <a:lnSpc>
                          <a:spcPct val="100000"/>
                        </a:lnSpc>
                        <a:spcBef>
                          <a:spcPts val="0"/>
                        </a:spcBef>
                        <a:spcAft>
                          <a:spcPts val="0"/>
                        </a:spcAft>
                        <a:buClrTx/>
                        <a:buSzTx/>
                        <a:buFont typeface="Arial" pitchFamily="34" charset="0"/>
                        <a:buChar char="•"/>
                        <a:tabLst/>
                        <a:defRPr/>
                      </a:pPr>
                      <a:r>
                        <a:rPr lang="en-US" sz="4400" kern="1200" dirty="0" smtClean="0">
                          <a:solidFill>
                            <a:schemeClr val="tx1"/>
                          </a:solidFill>
                          <a:latin typeface="Arial Narrow" panose="020B0606020202030204" pitchFamily="34" charset="0"/>
                          <a:ea typeface="+mn-ea"/>
                          <a:cs typeface="+mn-cs"/>
                        </a:rPr>
                        <a:t>PN must be dealt with in the frame of a standardized management system in order to improve patient safety, clinical relevance, maximize resource efficiency and minimize procedural issues. </a:t>
                      </a:r>
                    </a:p>
                    <a:p>
                      <a:pPr marL="571500" marR="0" lvl="0" indent="-571500" algn="just" defTabSz="914400" rtl="0" eaLnBrk="1" fontAlgn="auto" latinLnBrk="0" hangingPunct="1">
                        <a:lnSpc>
                          <a:spcPct val="100000"/>
                        </a:lnSpc>
                        <a:spcBef>
                          <a:spcPts val="0"/>
                        </a:spcBef>
                        <a:spcAft>
                          <a:spcPts val="0"/>
                        </a:spcAft>
                        <a:buClrTx/>
                        <a:buSzTx/>
                        <a:buFont typeface="Arial" pitchFamily="34" charset="0"/>
                        <a:buChar char="•"/>
                        <a:tabLst/>
                        <a:defRPr/>
                      </a:pPr>
                      <a:r>
                        <a:rPr lang="en-US" sz="4400" kern="1200" dirty="0" smtClean="0">
                          <a:solidFill>
                            <a:schemeClr val="tx1"/>
                          </a:solidFill>
                          <a:latin typeface="Arial Narrow" panose="020B0606020202030204" pitchFamily="34" charset="0"/>
                          <a:ea typeface="+mn-ea"/>
                          <a:cs typeface="+mn-cs"/>
                        </a:rPr>
                        <a:t>The proposed system provides a global management model whose steps are fully defined, allowing monitoring and verification of PN. </a:t>
                      </a:r>
                    </a:p>
                    <a:p>
                      <a:pPr marL="571500" marR="0" lvl="0" indent="-571500" algn="just" defTabSz="914400" rtl="0" eaLnBrk="1" fontAlgn="auto" latinLnBrk="0" hangingPunct="1">
                        <a:lnSpc>
                          <a:spcPct val="100000"/>
                        </a:lnSpc>
                        <a:spcBef>
                          <a:spcPts val="0"/>
                        </a:spcBef>
                        <a:spcAft>
                          <a:spcPts val="0"/>
                        </a:spcAft>
                        <a:buClrTx/>
                        <a:buSzTx/>
                        <a:buFont typeface="Arial" pitchFamily="34" charset="0"/>
                        <a:buChar char="•"/>
                        <a:tabLst/>
                        <a:defRPr/>
                      </a:pPr>
                      <a:r>
                        <a:rPr lang="en-US" sz="4400" kern="1200" dirty="0" smtClean="0">
                          <a:solidFill>
                            <a:schemeClr val="tx1"/>
                          </a:solidFill>
                          <a:latin typeface="Arial Narrow" panose="020B0606020202030204" pitchFamily="34" charset="0"/>
                          <a:ea typeface="+mn-ea"/>
                          <a:cs typeface="+mn-cs"/>
                        </a:rPr>
                        <a:t>It would be convenient to make use of a software application to support the monitoring of the traceability management and to store the historical records in order to evaluate the system.</a:t>
                      </a:r>
                      <a:endParaRPr lang="es-ES" sz="4400" kern="1200" dirty="0" smtClean="0">
                        <a:solidFill>
                          <a:schemeClr val="tx1"/>
                        </a:solidFill>
                        <a:latin typeface="Arial Narrow" panose="020B0606020202030204" pitchFamily="34" charset="0"/>
                        <a:ea typeface="+mn-ea"/>
                        <a:cs typeface="+mn-cs"/>
                      </a:endParaRPr>
                    </a:p>
                  </a:txBody>
                  <a:tcPr marL="287984" marR="215988" marT="329526" marB="329526" anchor="ctr">
                    <a:solidFill>
                      <a:schemeClr val="bg1"/>
                    </a:solidFill>
                  </a:tcPr>
                </a:tc>
              </a:tr>
            </a:tbl>
          </a:graphicData>
        </a:graphic>
      </p:graphicFrame>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5137" y="26031825"/>
            <a:ext cx="15222537" cy="144831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262349" y="29297312"/>
            <a:ext cx="15159269" cy="89360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5436835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118</TotalTime>
  <Words>353</Words>
  <Application>Microsoft Office PowerPoint</Application>
  <PresentationFormat>Personalizado</PresentationFormat>
  <Paragraphs>30</Paragraphs>
  <Slides>1</Slides>
  <Notes>1</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vt:i4>
      </vt:variant>
    </vt:vector>
  </HeadingPairs>
  <TitlesOfParts>
    <vt:vector size="8" baseType="lpstr">
      <vt:lpstr>Arial</vt:lpstr>
      <vt:lpstr>Arial Narrow</vt:lpstr>
      <vt:lpstr>Calibri</vt:lpstr>
      <vt:lpstr>Calibri Light</vt:lpstr>
      <vt:lpstr>Cambria</vt:lpstr>
      <vt:lpstr>Verdana</vt:lpstr>
      <vt:lpstr>Tema de Office</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dc:creator>
  <cp:lastModifiedBy>USUARIO</cp:lastModifiedBy>
  <cp:revision>23</cp:revision>
  <dcterms:created xsi:type="dcterms:W3CDTF">2016-09-04T09:39:27Z</dcterms:created>
  <dcterms:modified xsi:type="dcterms:W3CDTF">2016-09-05T15:18:54Z</dcterms:modified>
</cp:coreProperties>
</file>